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988" r:id="rId1"/>
  </p:sld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1603"/>
    <p:restoredTop sz="90000"/>
  </p:normalViewPr>
  <p:slideViewPr>
    <p:cSldViewPr snapToGrid="0" snapToObjects="1">
      <p:cViewPr>
        <p:scale>
          <a:sx n="80" d="100"/>
          <a:sy n="8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"/>
          <p:cNvGrpSpPr/>
          <p:nvPr/>
        </p:nvGrpSpPr>
        <p:grpSpPr>
          <a:xfrm rot="0"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"/>
          <p:cNvGrpSpPr/>
          <p:nvPr/>
        </p:nvGrpSpPr>
        <p:grpSpPr>
          <a:xfrm rot="0"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2022-04-11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1.wav"  /><Relationship Id="rId3" Type="http://schemas.microsoft.com/office/2007/relationships/media" Target="../media/audio1.wav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audio" Target="../media/audio10.wav"  /><Relationship Id="rId4" Type="http://schemas.microsoft.com/office/2007/relationships/media" Target="../media/audio10.wav"  /><Relationship Id="rId5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audio" Target="../media/audio11.wav"  /><Relationship Id="rId6" Type="http://schemas.microsoft.com/office/2007/relationships/media" Target="../media/audio11.wav"  /><Relationship Id="rId7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audio" Target="../media/audio12.wav"  /><Relationship Id="rId5" Type="http://schemas.microsoft.com/office/2007/relationships/media" Target="../media/audio12.wav"  /><Relationship Id="rId6" Type="http://schemas.openxmlformats.org/officeDocument/2006/relationships/image" Target="../media/image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3.wav"  /><Relationship Id="rId3" Type="http://schemas.microsoft.com/office/2007/relationships/media" Target="../media/audio13.wav"  /><Relationship Id="rId4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4.wav"  /><Relationship Id="rId3" Type="http://schemas.microsoft.com/office/2007/relationships/media" Target="../media/audio14.wav"  /><Relationship Id="rId4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audio" Target="../media/audio15.wav"  /><Relationship Id="rId5" Type="http://schemas.microsoft.com/office/2007/relationships/media" Target="../media/audio15.wav"  /><Relationship Id="rId6" Type="http://schemas.openxmlformats.org/officeDocument/2006/relationships/image" Target="../media/image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6.wav"  /><Relationship Id="rId3" Type="http://schemas.microsoft.com/office/2007/relationships/media" Target="../media/audio16.wav"  /><Relationship Id="rId4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audio" Target="../media/audio17.wav"  /><Relationship Id="rId4" Type="http://schemas.microsoft.com/office/2007/relationships/media" Target="../media/audio17.wav"  /><Relationship Id="rId5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audio" Target="../media/audio18.wav"  /><Relationship Id="rId4" Type="http://schemas.microsoft.com/office/2007/relationships/media" Target="../media/audio18.wav"  /><Relationship Id="rId5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audio" Target="../media/audio19.wav"  /><Relationship Id="rId3" Type="http://schemas.microsoft.com/office/2007/relationships/media" Target="../media/audio19.wav"  /><Relationship Id="rId4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2.wav"  /><Relationship Id="rId3" Type="http://schemas.microsoft.com/office/2007/relationships/media" Target="../media/audio2.wav"  /><Relationship Id="rId4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3.wav"  /><Relationship Id="rId3" Type="http://schemas.microsoft.com/office/2007/relationships/media" Target="../media/audio3.wav"  /><Relationship Id="rId4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knhanes.kdca.go.kr/knhanes/main.do" TargetMode="External" /><Relationship Id="rId3" Type="http://schemas.openxmlformats.org/officeDocument/2006/relationships/hyperlink" Target="https://knhanes.kdca.go.kr/knhanes/sub03/sub03_06_02.do" TargetMode="External" /><Relationship Id="rId4" Type="http://schemas.openxmlformats.org/officeDocument/2006/relationships/audio" Target="../media/audio4.wav"  /><Relationship Id="rId5" Type="http://schemas.microsoft.com/office/2007/relationships/media" Target="../media/audio4.wav"  /><Relationship Id="rId6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5.wav"  /><Relationship Id="rId3" Type="http://schemas.microsoft.com/office/2007/relationships/media" Target="../media/audio5.wav"  /><Relationship Id="rId4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6.wav"  /><Relationship Id="rId3" Type="http://schemas.microsoft.com/office/2007/relationships/media" Target="../media/audio6.wav"  /><Relationship Id="rId4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audio" Target="../media/audio7.wav"  /><Relationship Id="rId5" Type="http://schemas.microsoft.com/office/2007/relationships/media" Target="../media/audio7.wav"  /><Relationship Id="rId6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8.wav"  /><Relationship Id="rId3" Type="http://schemas.microsoft.com/office/2007/relationships/media" Target="../media/audio8.wav"  /><Relationship Id="rId4" Type="http://schemas.openxmlformats.org/officeDocument/2006/relationships/image" Target="../media/image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audio" Target="../media/audio9.wav"  /><Relationship Id="rId5" Type="http://schemas.microsoft.com/office/2007/relationships/media" Target="../media/audio9.wav"  /><Relationship Id="rId6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사이언스 </a:t>
            </a:r>
            <a:r>
              <a:rPr lang="en-US" altLang="ko-KR"/>
              <a:t>6</a:t>
            </a:r>
            <a:r>
              <a:rPr lang="ko-KR" altLang="en-US"/>
              <a:t>주차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이순용</a:t>
            </a:r>
            <a:r>
              <a:rPr lang="en-US" altLang="ko-KR"/>
              <a:t>,</a:t>
            </a:r>
            <a:r>
              <a:rPr lang="ko-KR" altLang="en-US"/>
              <a:t> 김현석</a:t>
            </a:r>
            <a:r>
              <a:rPr lang="en-US" altLang="ko-KR"/>
              <a:t>,</a:t>
            </a:r>
            <a:r>
              <a:rPr lang="ko-KR" altLang="en-US"/>
              <a:t> 김현재</a:t>
            </a:r>
            <a:r>
              <a:rPr lang="en-US" altLang="ko-KR"/>
              <a:t>,</a:t>
            </a:r>
            <a:r>
              <a:rPr lang="ko-KR" altLang="en-US"/>
              <a:t> 최지운</a:t>
            </a:r>
            <a:endParaRPr lang="ko-KR" altLang="en-US"/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96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 독립성 확인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결과예시</a:t>
            </a:r>
            <a:r>
              <a:rPr lang="en-US" altLang="ko-KR"/>
              <a:t>2)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063586"/>
            <a:ext cx="7848600" cy="5486400"/>
          </a:xfrm>
          <a:prstGeom prst="rect">
            <a:avLst/>
          </a:prstGeom>
        </p:spPr>
      </p:pic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12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 종속성 확인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6837" y="1516743"/>
            <a:ext cx="3540758" cy="1912256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8474" y="1261229"/>
            <a:ext cx="5069257" cy="2557463"/>
          </a:xfrm>
          <a:prstGeom prst="rect">
            <a:avLst/>
          </a:prstGeom>
        </p:spPr>
      </p:pic>
      <p:sp>
        <p:nvSpPr>
          <p:cNvPr id="7" name=""/>
          <p:cNvSpPr>
            <a:spLocks noGrp="1"/>
          </p:cNvSpPr>
          <p:nvPr>
            <p:ph idx="1"/>
          </p:nvPr>
        </p:nvSpPr>
        <p:spPr>
          <a:xfrm>
            <a:off x="431799" y="1063586"/>
            <a:ext cx="5016497" cy="537106"/>
          </a:xfrm>
        </p:spPr>
        <p:txBody>
          <a:bodyPr vert="horz" lIns="91440" tIns="45720" rIns="91440" bIns="45720"/>
          <a:lstStyle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Arial"/>
              </a:rPr>
              <a:t>Drink - Smoke / p-value : 2e-16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6323012" y="979636"/>
            <a:ext cx="5016497" cy="537106"/>
          </a:xfrm>
          <a:prstGeom prst="rect">
            <a:avLst/>
          </a:prstGeom>
        </p:spPr>
        <p:txBody>
          <a:bodyPr vert="horz" lIns="91440" tIns="45720" rIns="91440" bIns="45720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Arial"/>
              </a:rPr>
              <a:t>Hbp - Age / p-value : 2e-16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16834" y="4355799"/>
            <a:ext cx="3904967" cy="2355057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3263899" y="3818692"/>
            <a:ext cx="5664201" cy="537106"/>
          </a:xfrm>
          <a:prstGeom prst="rect">
            <a:avLst/>
          </a:prstGeom>
        </p:spPr>
        <p:txBody>
          <a:bodyPr vert="horz" lIns="91440" tIns="45720" rIns="91440" bIns="45720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Arial"/>
              </a:rPr>
              <a:t>Walking - Exercise / p-value : 2e-16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8068472" y="4668799"/>
            <a:ext cx="2992434" cy="1358638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위 세가지는 남녀로 구분하여 독립성을 검증해도 강한 종속성을 보였음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3" name="설명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539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차 </a:t>
            </a:r>
            <a:r>
              <a:rPr lang="en-US" altLang="ko-KR"/>
              <a:t>Naive Baysian</a:t>
            </a:r>
            <a:r>
              <a:rPr lang="ko-KR" altLang="en-US"/>
              <a:t> 확인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063586"/>
            <a:ext cx="5016497" cy="537106"/>
          </a:xfrm>
        </p:spPr>
        <p:txBody>
          <a:bodyPr/>
          <a:lstStyle/>
          <a:p>
            <a:pPr>
              <a:defRPr/>
            </a:pPr>
            <a:r>
              <a:rPr lang="en-US" altLang="ko-KR"/>
              <a:t>Drink - Walking / p-value : 0.8999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538287"/>
            <a:ext cx="5242701" cy="4990041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6322204" y="1063586"/>
            <a:ext cx="5016497" cy="537106"/>
          </a:xfrm>
          <a:prstGeom prst="rect">
            <a:avLst/>
          </a:prstGeom>
        </p:spPr>
        <p:txBody>
          <a:bodyPr vert="horz" lIns="91440" tIns="45720" rIns="91440" bIns="45720"/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Arial"/>
              </a:rPr>
              <a:t>Drink - Smoke / p-value : 2e-16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538287"/>
            <a:ext cx="5268798" cy="5052446"/>
          </a:xfrm>
          <a:prstGeom prst="rect">
            <a:avLst/>
          </a:prstGeom>
        </p:spPr>
      </p:pic>
      <p:cxnSp>
        <p:nvCxnSpPr>
          <p:cNvPr id="9" name=""/>
          <p:cNvCxnSpPr/>
          <p:nvPr/>
        </p:nvCxnSpPr>
        <p:spPr>
          <a:xfrm flipV="1">
            <a:off x="3667744" y="180632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0" name=""/>
          <p:cNvCxnSpPr/>
          <p:nvPr/>
        </p:nvCxnSpPr>
        <p:spPr>
          <a:xfrm>
            <a:off x="3667744" y="446697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1" name=""/>
          <p:cNvCxnSpPr/>
          <p:nvPr/>
        </p:nvCxnSpPr>
        <p:spPr>
          <a:xfrm>
            <a:off x="3667744" y="4731559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2" name=""/>
          <p:cNvCxnSpPr/>
          <p:nvPr/>
        </p:nvCxnSpPr>
        <p:spPr>
          <a:xfrm flipV="1">
            <a:off x="9344645" y="180632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3" name=""/>
          <p:cNvCxnSpPr/>
          <p:nvPr/>
        </p:nvCxnSpPr>
        <p:spPr>
          <a:xfrm>
            <a:off x="9344646" y="4466977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4" name=""/>
          <p:cNvCxnSpPr/>
          <p:nvPr/>
        </p:nvCxnSpPr>
        <p:spPr>
          <a:xfrm>
            <a:off x="9344645" y="4731560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15" name=""/>
          <p:cNvSpPr/>
          <p:nvPr/>
        </p:nvSpPr>
        <p:spPr>
          <a:xfrm>
            <a:off x="9913150" y="3929870"/>
            <a:ext cx="2278850" cy="537106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특이도의 급격한 증가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?</a:t>
            </a:r>
            <a:endPara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6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546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클래스별 예측변수 독립성 확인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여성</a:t>
            </a:r>
            <a:r>
              <a:rPr lang="en-US" altLang="ko-KR"/>
              <a:t>,</a:t>
            </a:r>
            <a:r>
              <a:rPr lang="ko-KR" altLang="en-US"/>
              <a:t> 남성을 기준으로 두 </a:t>
            </a:r>
            <a:r>
              <a:rPr lang="en-US" altLang="ko-KR"/>
              <a:t>DataFrame</a:t>
            </a:r>
            <a:r>
              <a:rPr lang="ko-KR" altLang="en-US"/>
              <a:t>생성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각 데이터 프레임에서 기존의 방식대로 독립성 측정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여성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Smoke / Exercise / p-value: </a:t>
            </a:r>
            <a:r>
              <a:rPr lang="en-US" altLang="ko-KR" b="1">
                <a:solidFill>
                  <a:srgbClr val="ff0000"/>
                </a:solidFill>
              </a:rPr>
              <a:t>0.948</a:t>
            </a:r>
            <a:r>
              <a:rPr lang="en-US" altLang="ko-KR"/>
              <a:t> / 1.71e-09</a:t>
            </a:r>
            <a:br>
              <a:rPr lang="en-US" altLang="ko-KR"/>
            </a:br>
            <a:r>
              <a:rPr lang="en-US" altLang="ko-KR"/>
              <a:t>- Drink / Exercise / p-value: </a:t>
            </a:r>
            <a:r>
              <a:rPr lang="en-US" altLang="ko-KR" b="1">
                <a:solidFill>
                  <a:srgbClr val="ff0000"/>
                </a:solidFill>
              </a:rPr>
              <a:t>0.5508</a:t>
            </a:r>
            <a:r>
              <a:rPr lang="en-US" altLang="ko-KR"/>
              <a:t> / 0.02896</a:t>
            </a:r>
            <a:br>
              <a:rPr lang="en-US" altLang="ko-KR"/>
            </a:br>
            <a:r>
              <a:rPr lang="en-US" altLang="ko-KR"/>
              <a:t>- Drink / Hbp / p-value: </a:t>
            </a:r>
            <a:r>
              <a:rPr lang="en-US" altLang="ko-KR" b="1">
                <a:solidFill>
                  <a:srgbClr val="ff0000"/>
                </a:solidFill>
              </a:rPr>
              <a:t>0.1456</a:t>
            </a:r>
            <a:r>
              <a:rPr lang="en-US" altLang="ko-KR"/>
              <a:t> / 1.244e-10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남성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Hbp / Smoke / p-value: </a:t>
            </a:r>
            <a:r>
              <a:rPr lang="en-US" altLang="ko-KR" b="1">
                <a:solidFill>
                  <a:srgbClr val="ff0000"/>
                </a:solidFill>
              </a:rPr>
              <a:t>0.841</a:t>
            </a:r>
            <a:r>
              <a:rPr lang="en-US" altLang="ko-KR"/>
              <a:t> / 0.00512</a:t>
            </a:r>
            <a:br>
              <a:rPr lang="en-US" altLang="ko-KR"/>
            </a:br>
            <a:r>
              <a:rPr lang="en-US" altLang="ko-KR"/>
              <a:t>- Hbp / Walking / p-value: </a:t>
            </a:r>
            <a:r>
              <a:rPr lang="en-US" altLang="ko-KR" b="1">
                <a:solidFill>
                  <a:srgbClr val="ff0000"/>
                </a:solidFill>
              </a:rPr>
              <a:t>0.376</a:t>
            </a:r>
            <a:r>
              <a:rPr lang="en-US" altLang="ko-KR"/>
              <a:t> / 0.02782</a:t>
            </a:r>
            <a:br>
              <a:rPr lang="en-US" altLang="ko-KR"/>
            </a:br>
            <a:r>
              <a:rPr lang="en-US" altLang="ko-KR"/>
              <a:t>- Drink / Walking / p-value: </a:t>
            </a:r>
            <a:r>
              <a:rPr lang="en-US" altLang="ko-KR" b="1">
                <a:solidFill>
                  <a:srgbClr val="ff0000"/>
                </a:solidFill>
              </a:rPr>
              <a:t>0.03268</a:t>
            </a:r>
            <a:r>
              <a:rPr lang="en-US" altLang="ko-KR"/>
              <a:t> / 0.004549</a:t>
            </a:r>
            <a:endParaRPr lang="en-US" altLang="ko-KR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5123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클래스별 예측변수 독립성 비교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558131"/>
            <a:ext cx="6713539" cy="282972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여자쪽이 더 독립적인 변수 조합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- Hbp / Drink  </a:t>
            </a:r>
            <a:r>
              <a:rPr lang="ko-KR" altLang="en-US"/>
              <a:t>     </a:t>
            </a:r>
            <a:r>
              <a:rPr lang="en-US" altLang="ko-KR"/>
              <a:t>  </a:t>
            </a:r>
            <a:r>
              <a:rPr lang="en-US" altLang="ko-KR" b="1">
                <a:solidFill>
                  <a:srgbClr val="ff0000"/>
                </a:solidFill>
              </a:rPr>
              <a:t>0.1456</a:t>
            </a:r>
            <a:r>
              <a:rPr lang="ko-KR" altLang="en-US" b="1">
                <a:solidFill>
                  <a:srgbClr val="ff0000"/>
                </a:solidFill>
              </a:rPr>
              <a:t>      </a:t>
            </a:r>
            <a:r>
              <a:rPr lang="en-US" altLang="ko-KR"/>
              <a:t> / </a:t>
            </a:r>
            <a:r>
              <a:rPr lang="en-US" altLang="ko-KR" b="1">
                <a:solidFill>
                  <a:srgbClr val="0000ff"/>
                </a:solidFill>
              </a:rPr>
              <a:t>1.244e-10</a:t>
            </a:r>
            <a:endParaRPr lang="en-US" altLang="ko-KR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/>
              <a:t>- Hbp / Exercise    </a:t>
            </a:r>
            <a:r>
              <a:rPr lang="en-US" altLang="ko-KR" b="1">
                <a:solidFill>
                  <a:srgbClr val="ff0000"/>
                </a:solidFill>
              </a:rPr>
              <a:t>0.0001589</a:t>
            </a:r>
            <a:r>
              <a:rPr lang="en-US" altLang="ko-KR"/>
              <a:t> / </a:t>
            </a:r>
            <a:r>
              <a:rPr lang="en-US" altLang="ko-KR" b="1">
                <a:solidFill>
                  <a:srgbClr val="0000ff"/>
                </a:solidFill>
              </a:rPr>
              <a:t>8.097e-06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- Drink / Exercise</a:t>
            </a:r>
            <a:r>
              <a:rPr lang="ko-KR" altLang="en-US"/>
              <a:t> 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000000"/>
                </a:solidFill>
              </a:rPr>
              <a:t>0.5508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ko-KR" altLang="en-US">
                <a:solidFill>
                  <a:srgbClr val="000000"/>
                </a:solidFill>
              </a:rPr>
              <a:t>      </a:t>
            </a:r>
            <a:r>
              <a:rPr lang="en-US" altLang="ko-KR">
                <a:solidFill>
                  <a:srgbClr val="000000"/>
                </a:solidFill>
              </a:rPr>
              <a:t>/</a:t>
            </a:r>
            <a:r>
              <a:rPr lang="en-US" altLang="ko-KR" b="1">
                <a:solidFill>
                  <a:srgbClr val="000000"/>
                </a:solidFill>
              </a:rPr>
              <a:t>0.02896</a:t>
            </a:r>
            <a:endParaRPr lang="en-US" altLang="ko-KR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/>
              <a:t>- Walking / Smoke </a:t>
            </a:r>
            <a:r>
              <a:rPr lang="en-US" altLang="ko-KR" b="1">
                <a:solidFill>
                  <a:srgbClr val="000000"/>
                </a:solidFill>
              </a:rPr>
              <a:t>0.0914</a:t>
            </a:r>
            <a:r>
              <a:rPr lang="ko-KR" altLang="en-US" b="1">
                <a:solidFill>
                  <a:srgbClr val="000000"/>
                </a:solidFill>
              </a:rPr>
              <a:t>      </a:t>
            </a:r>
            <a:r>
              <a:rPr lang="en-US" altLang="ko-KR">
                <a:solidFill>
                  <a:srgbClr val="000000"/>
                </a:solidFill>
              </a:rPr>
              <a:t>/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000000"/>
                </a:solidFill>
              </a:rPr>
              <a:t>00.00622</a:t>
            </a:r>
            <a:endParaRPr lang="en-US" altLang="ko-KR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/>
              <a:t>- Smoke / Exercise </a:t>
            </a:r>
            <a:r>
              <a:rPr lang="en-US" altLang="ko-KR" b="1">
                <a:solidFill>
                  <a:srgbClr val="ff0000"/>
                </a:solidFill>
              </a:rPr>
              <a:t>0.948</a:t>
            </a:r>
            <a:r>
              <a:rPr lang="ko-KR" altLang="en-US" b="1">
                <a:solidFill>
                  <a:srgbClr val="ff0000"/>
                </a:solidFill>
              </a:rPr>
              <a:t>     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0000ff"/>
                </a:solidFill>
              </a:rPr>
              <a:t>1.71e-09</a:t>
            </a:r>
            <a:endParaRPr lang="en-US" altLang="ko-KR" b="1">
              <a:solidFill>
                <a:srgbClr val="0000ff"/>
              </a:solidFill>
            </a:endParaRPr>
          </a:p>
        </p:txBody>
      </p:sp>
      <p:sp>
        <p:nvSpPr>
          <p:cNvPr id="4" name=""/>
          <p:cNvSpPr/>
          <p:nvPr/>
        </p:nvSpPr>
        <p:spPr>
          <a:xfrm>
            <a:off x="6334917" y="1558131"/>
            <a:ext cx="5664201" cy="2413001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>
              <a:buNone/>
              <a:defRPr/>
            </a:pPr>
            <a:r>
              <a:rPr lang="ko-KR" altLang="en-US" sz="2400">
                <a:solidFill>
                  <a:srgbClr val="000000"/>
                </a:solidFill>
              </a:rPr>
              <a:t>남자쪽이 더 독립적인 변수 조합</a:t>
            </a:r>
            <a:r>
              <a:rPr lang="en-US" altLang="ko-KR" sz="2400">
                <a:solidFill>
                  <a:srgbClr val="000000"/>
                </a:solidFill>
              </a:rPr>
              <a:t>.</a:t>
            </a:r>
            <a:endParaRPr lang="en-US" altLang="ko-KR" sz="2400">
              <a:solidFill>
                <a:srgbClr val="000000"/>
              </a:solidFill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- Age / Exercise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  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1.96e-09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Arial"/>
              </a:rPr>
              <a:t>1.99e-06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<a:solidFill>
                <a:srgbClr val="0000ff"/>
              </a:solidFill>
              <a:latin typeface="Arial"/>
              <a:ea typeface="한컴 윤고딕 230"/>
              <a:cs typeface="Arial"/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Hbp / Walking  </a:t>
            </a:r>
            <a:r>
              <a:rPr lang="ko-KR" altLang="en-US" sz="2400">
                <a:solidFill>
                  <a:srgbClr val="000000"/>
                </a:solidFill>
              </a:rPr>
              <a:t>  </a:t>
            </a:r>
            <a:r>
              <a:rPr lang="en-US" altLang="ko-KR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0.02782</a:t>
            </a:r>
            <a:r>
              <a:rPr lang="en-US" altLang="ko-KR" sz="2400">
                <a:solidFill>
                  <a:srgbClr val="000000"/>
                </a:solidFill>
              </a:rPr>
              <a:t> </a:t>
            </a:r>
            <a:r>
              <a:rPr lang="ko-KR" altLang="en-US" sz="2400">
                <a:solidFill>
                  <a:srgbClr val="000000"/>
                </a:solidFill>
              </a:rPr>
              <a:t>   </a:t>
            </a:r>
            <a:r>
              <a:rPr lang="en-US" altLang="ko-KR" sz="2400">
                <a:solidFill>
                  <a:srgbClr val="000000"/>
                </a:solidFill>
              </a:rPr>
              <a:t>/ </a:t>
            </a:r>
            <a:r>
              <a:rPr lang="en-US" altLang="ko-KR" sz="2400" b="1">
                <a:solidFill>
                  <a:srgbClr val="000000"/>
                </a:solidFill>
              </a:rPr>
              <a:t>0.367</a:t>
            </a:r>
            <a:endParaRPr lang="en-US" altLang="ko-KR" sz="2400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Hbp / Smoke    </a:t>
            </a:r>
            <a:r>
              <a:rPr lang="ko-KR" altLang="en-US" sz="2400">
                <a:solidFill>
                  <a:srgbClr val="000000"/>
                </a:solidFill>
              </a:rPr>
              <a:t>  </a:t>
            </a:r>
            <a:r>
              <a:rPr lang="en-US" altLang="ko-KR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0.00512 </a:t>
            </a:r>
            <a:r>
              <a:rPr lang="ko-KR" altLang="en-US" sz="2400">
                <a:solidFill>
                  <a:srgbClr val="000000"/>
                </a:solidFill>
              </a:rPr>
              <a:t>   </a:t>
            </a:r>
            <a:r>
              <a:rPr lang="en-US" altLang="ko-KR" sz="2400">
                <a:solidFill>
                  <a:srgbClr val="000000"/>
                </a:solidFill>
              </a:rPr>
              <a:t>/ </a:t>
            </a:r>
            <a:r>
              <a:rPr lang="en-US" altLang="ko-KR" sz="2400" b="1">
                <a:solidFill>
                  <a:srgbClr val="000000"/>
                </a:solidFill>
              </a:rPr>
              <a:t>0.841</a:t>
            </a:r>
            <a:endParaRPr lang="en-US" altLang="ko-KR" sz="2400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Drink / Walking </a:t>
            </a:r>
            <a:r>
              <a:rPr lang="ko-KR" altLang="en-US" sz="2400">
                <a:solidFill>
                  <a:srgbClr val="000000"/>
                </a:solidFill>
              </a:rPr>
              <a:t>  </a:t>
            </a:r>
            <a:r>
              <a:rPr lang="en-US" altLang="ko-KR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0.004549</a:t>
            </a:r>
            <a:r>
              <a:rPr lang="ko-KR" altLang="en-US" sz="2400">
                <a:solidFill>
                  <a:srgbClr val="000000"/>
                </a:solidFill>
              </a:rPr>
              <a:t> </a:t>
            </a:r>
            <a:r>
              <a:rPr lang="en-US" altLang="ko-KR" sz="2400">
                <a:solidFill>
                  <a:srgbClr val="000000"/>
                </a:solidFill>
              </a:rPr>
              <a:t>/</a:t>
            </a:r>
            <a:r>
              <a:rPr lang="ko-KR" altLang="en-US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0.03268</a:t>
            </a:r>
            <a:endParaRPr lang="en-US" altLang="ko-KR" sz="2400" b="1">
              <a:solidFill>
                <a:srgbClr val="0000ff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Drink / Age  </a:t>
            </a:r>
            <a:r>
              <a:rPr lang="ko-KR" altLang="en-US" sz="2400">
                <a:solidFill>
                  <a:srgbClr val="000000"/>
                </a:solidFill>
              </a:rPr>
              <a:t>        </a:t>
            </a:r>
            <a:r>
              <a:rPr lang="en-US" altLang="ko-KR" sz="2400" b="1">
                <a:solidFill>
                  <a:srgbClr val="ff0000"/>
                </a:solidFill>
              </a:rPr>
              <a:t>2e-16</a:t>
            </a:r>
            <a:r>
              <a:rPr lang="ko-KR" altLang="en-US" sz="2400" b="1">
                <a:solidFill>
                  <a:srgbClr val="ff0000"/>
                </a:solidFill>
              </a:rPr>
              <a:t>  </a:t>
            </a:r>
            <a:r>
              <a:rPr lang="ko-KR" altLang="en-US" sz="2400">
                <a:solidFill>
                  <a:srgbClr val="000000"/>
                </a:solidFill>
              </a:rPr>
              <a:t>     </a:t>
            </a:r>
            <a:r>
              <a:rPr lang="en-US" altLang="ko-KR" sz="2400">
                <a:solidFill>
                  <a:srgbClr val="000000"/>
                </a:solidFill>
              </a:rPr>
              <a:t>/</a:t>
            </a:r>
            <a:r>
              <a:rPr lang="ko-KR" altLang="en-US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ff"/>
                </a:solidFill>
              </a:rPr>
              <a:t>0.000561</a:t>
            </a:r>
            <a:endParaRPr lang="en-US" altLang="ko-KR" sz="2400" b="1">
              <a:solidFill>
                <a:srgbClr val="0000ff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3263900" y="4387852"/>
            <a:ext cx="5664201" cy="1980008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>
              <a:buNone/>
              <a:defRPr/>
            </a:pPr>
            <a:r>
              <a:rPr lang="ko-KR" altLang="en-US" sz="2400">
                <a:solidFill>
                  <a:srgbClr val="000000"/>
                </a:solidFill>
              </a:rPr>
              <a:t>동률인 조합</a:t>
            </a:r>
            <a:endParaRPr lang="ko-KR" altLang="en-US" sz="24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Hbp / Age          </a:t>
            </a:r>
            <a:r>
              <a:rPr lang="ko-KR" altLang="en-US" sz="2400">
                <a:solidFill>
                  <a:srgbClr val="000000"/>
                </a:solidFill>
              </a:rPr>
              <a:t>      </a:t>
            </a:r>
            <a:r>
              <a:rPr lang="en-US" altLang="ko-KR" sz="2400" b="1">
                <a:solidFill>
                  <a:srgbClr val="000000"/>
                </a:solidFill>
              </a:rPr>
              <a:t>2e-16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2e-16</a:t>
            </a:r>
            <a:endParaRPr lang="en-US" altLang="ko-KR" sz="24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Drink / Smoke </a:t>
            </a:r>
            <a:r>
              <a:rPr lang="ko-KR" altLang="en-US" sz="2400">
                <a:solidFill>
                  <a:srgbClr val="000000"/>
                </a:solidFill>
              </a:rPr>
              <a:t>       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2e-16 / 2e-16</a:t>
            </a:r>
            <a:endParaRPr lang="en-US" altLang="ko-KR" sz="24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Walking / Exercise </a:t>
            </a:r>
            <a:r>
              <a:rPr lang="ko-KR" altLang="en-US" sz="2400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2e-16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2e-16</a:t>
            </a:r>
            <a:endParaRPr lang="en-US" altLang="ko-KR" sz="24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400">
                <a:solidFill>
                  <a:srgbClr val="000000"/>
                </a:solidFill>
              </a:rPr>
              <a:t>- Walking / Age </a:t>
            </a:r>
            <a:r>
              <a:rPr lang="ko-KR" altLang="en-US" sz="2400">
                <a:solidFill>
                  <a:srgbClr val="000000"/>
                </a:solidFill>
              </a:rPr>
              <a:t>         </a:t>
            </a:r>
            <a:r>
              <a:rPr lang="en-US" altLang="ko-KR" sz="2400" b="1">
                <a:solidFill>
                  <a:srgbClr val="000000"/>
                </a:solidFill>
              </a:rPr>
              <a:t>0.0101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/</a:t>
            </a:r>
            <a:r>
              <a:rPr lang="ko-KR" altLang="en-US" sz="2400" b="1">
                <a:solidFill>
                  <a:srgbClr val="000000"/>
                </a:solidFill>
              </a:rPr>
              <a:t> </a:t>
            </a:r>
            <a:r>
              <a:rPr lang="en-US" altLang="ko-KR" sz="2400" b="1">
                <a:solidFill>
                  <a:srgbClr val="000000"/>
                </a:solidFill>
              </a:rPr>
              <a:t>0.015</a:t>
            </a:r>
            <a:endParaRPr lang="en-US" altLang="ko-KR" sz="2400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en-US" altLang="ko-KR" sz="2400">
              <a:solidFill>
                <a:srgbClr val="000000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8928100" y="4387852"/>
            <a:ext cx="2806697" cy="763325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여자쪽이 더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Naive Baysian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에 적합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7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490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6516" y="1411800"/>
            <a:ext cx="4658532" cy="5148073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856" y="1489884"/>
            <a:ext cx="4527550" cy="5089480"/>
          </a:xfrm>
          <a:prstGeom prst="rect">
            <a:avLst/>
          </a:prstGeom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차 </a:t>
            </a:r>
            <a:r>
              <a:rPr lang="en-US" altLang="ko-KR"/>
              <a:t>Naive Baysian</a:t>
            </a:r>
            <a:r>
              <a:rPr lang="ko-KR" altLang="en-US"/>
              <a:t> 확인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063586"/>
            <a:ext cx="5016497" cy="53710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여성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Smoke / Hbp / Exercise</a:t>
            </a:r>
            <a:endParaRPr lang="en-US" altLang="ko-KR"/>
          </a:p>
        </p:txBody>
      </p:sp>
      <p:sp>
        <p:nvSpPr>
          <p:cNvPr id="6" name=""/>
          <p:cNvSpPr/>
          <p:nvPr/>
        </p:nvSpPr>
        <p:spPr>
          <a:xfrm>
            <a:off x="6322204" y="1063586"/>
            <a:ext cx="5016497" cy="537106"/>
          </a:xfrm>
          <a:prstGeom prst="rect">
            <a:avLst/>
          </a:prstGeom>
        </p:spPr>
        <p:txBody>
          <a:bodyPr vert="horz" lIns="91440" tIns="45720" rIns="91440" bIns="45720"/>
          <a:p>
            <a:pPr>
              <a:defRPr/>
            </a:pPr>
            <a:r>
              <a:rPr lang="ko-KR" altLang="en-US" sz="2400">
                <a:solidFill>
                  <a:srgbClr val="000000"/>
                </a:solidFill>
              </a:rPr>
              <a:t>남성 </a:t>
            </a:r>
            <a:r>
              <a:rPr lang="en-US" altLang="ko-KR" sz="2400">
                <a:solidFill>
                  <a:srgbClr val="000000"/>
                </a:solidFill>
              </a:rPr>
              <a:t>/</a:t>
            </a:r>
            <a:r>
              <a:rPr lang="ko-KR" altLang="en-US" sz="2400">
                <a:solidFill>
                  <a:srgbClr val="000000"/>
                </a:solidFill>
              </a:rPr>
              <a:t> </a:t>
            </a:r>
            <a:r>
              <a:rPr lang="en-US" altLang="ko-KR" sz="2400">
                <a:solidFill>
                  <a:srgbClr val="000000"/>
                </a:solidFill>
              </a:rPr>
              <a:t>Smoke / Hbp / Walking</a:t>
            </a:r>
            <a:endParaRPr lang="en-US" altLang="ko-KR" sz="2400">
              <a:solidFill>
                <a:srgbClr val="000000"/>
              </a:solidFill>
            </a:endParaRPr>
          </a:p>
        </p:txBody>
      </p:sp>
      <p:cxnSp>
        <p:nvCxnSpPr>
          <p:cNvPr id="9" name=""/>
          <p:cNvCxnSpPr/>
          <p:nvPr/>
        </p:nvCxnSpPr>
        <p:spPr>
          <a:xfrm flipV="1">
            <a:off x="3667744" y="180632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0" name=""/>
          <p:cNvCxnSpPr/>
          <p:nvPr/>
        </p:nvCxnSpPr>
        <p:spPr>
          <a:xfrm>
            <a:off x="3667744" y="446697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1" name=""/>
          <p:cNvCxnSpPr/>
          <p:nvPr/>
        </p:nvCxnSpPr>
        <p:spPr>
          <a:xfrm>
            <a:off x="3667744" y="4731559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2" name=""/>
          <p:cNvCxnSpPr/>
          <p:nvPr/>
        </p:nvCxnSpPr>
        <p:spPr>
          <a:xfrm flipV="1">
            <a:off x="9344645" y="1806326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3" name=""/>
          <p:cNvCxnSpPr/>
          <p:nvPr/>
        </p:nvCxnSpPr>
        <p:spPr>
          <a:xfrm>
            <a:off x="9344646" y="4466977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4" name=""/>
          <p:cNvCxnSpPr/>
          <p:nvPr/>
        </p:nvCxnSpPr>
        <p:spPr>
          <a:xfrm>
            <a:off x="9344645" y="4731560"/>
            <a:ext cx="793130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sp>
        <p:nvSpPr>
          <p:cNvPr id="17" name=""/>
          <p:cNvSpPr/>
          <p:nvPr/>
        </p:nvSpPr>
        <p:spPr>
          <a:xfrm>
            <a:off x="10137776" y="3972205"/>
            <a:ext cx="1904202" cy="759354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특이도 약간 증가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8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562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Naive Baysian </a:t>
            </a:r>
            <a:r>
              <a:rPr lang="ko-KR" altLang="en-US"/>
              <a:t>과의 적합성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단순 독립에서도</a:t>
            </a:r>
            <a:r>
              <a:rPr lang="en-US" altLang="ko-KR"/>
              <a:t>,</a:t>
            </a:r>
            <a:r>
              <a:rPr lang="ko-KR" altLang="en-US"/>
              <a:t> 클래스별 독립에서도 서로 독립적인 변수관계가 많지 않음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종속적</a:t>
            </a:r>
            <a:r>
              <a:rPr lang="ko-KR" altLang="en-US"/>
              <a:t>인 변수 관계가 훨씬 많음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1</a:t>
            </a:r>
            <a:r>
              <a:rPr lang="ko-KR" altLang="en-US" b="1">
                <a:solidFill>
                  <a:srgbClr val="ff0000"/>
                </a:solidFill>
              </a:rPr>
              <a:t>차 </a:t>
            </a:r>
            <a:r>
              <a:rPr lang="en-US" altLang="ko-KR" b="1">
                <a:solidFill>
                  <a:srgbClr val="ff0000"/>
                </a:solidFill>
              </a:rPr>
              <a:t>Naive Baysian</a:t>
            </a:r>
            <a:r>
              <a:rPr lang="ko-KR" altLang="en-US" b="1">
                <a:solidFill>
                  <a:srgbClr val="ff0000"/>
                </a:solidFill>
              </a:rPr>
              <a:t> 확인</a:t>
            </a:r>
            <a:r>
              <a:rPr lang="ko-KR" altLang="en-US"/>
              <a:t>에서 종속적인 관계의 예측변수쌍 한가지만 넣으니</a:t>
            </a:r>
            <a:r>
              <a:rPr lang="en-US" altLang="ko-KR"/>
              <a:t>,</a:t>
            </a:r>
            <a:r>
              <a:rPr lang="ko-KR" altLang="en-US"/>
              <a:t> 특이도의 값이 급격히 증가</a:t>
            </a:r>
            <a:r>
              <a:rPr lang="en-US" altLang="ko-KR"/>
              <a:t>.</a:t>
            </a:r>
            <a:br>
              <a:rPr lang="ko-KR" altLang="en-US"/>
            </a:br>
            <a:r>
              <a:rPr lang="en-US" altLang="ko-KR"/>
              <a:t>=&gt;</a:t>
            </a:r>
            <a:r>
              <a:rPr lang="ko-KR" altLang="en-US"/>
              <a:t> 남자 클래스의 예측변수들이 서로 종속적인 관계에 있을 확률이 높음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2</a:t>
            </a:r>
            <a:r>
              <a:rPr lang="ko-KR" altLang="en-US" b="1">
                <a:solidFill>
                  <a:srgbClr val="ff0000"/>
                </a:solidFill>
              </a:rPr>
              <a:t>차 </a:t>
            </a:r>
            <a:r>
              <a:rPr lang="en-US" altLang="ko-KR" b="1">
                <a:solidFill>
                  <a:srgbClr val="ff0000"/>
                </a:solidFill>
              </a:rPr>
              <a:t>Naive Baysian</a:t>
            </a:r>
            <a:r>
              <a:rPr lang="ko-KR" altLang="en-US" b="1">
                <a:solidFill>
                  <a:srgbClr val="ff0000"/>
                </a:solidFill>
              </a:rPr>
              <a:t> 확인</a:t>
            </a:r>
            <a:r>
              <a:rPr lang="ko-KR" altLang="en-US"/>
              <a:t>에서 남녀별 독립적인 변수 세가지를 뽑은 것임에도</a:t>
            </a:r>
            <a:r>
              <a:rPr lang="en-US" altLang="ko-KR"/>
              <a:t>,</a:t>
            </a:r>
            <a:r>
              <a:rPr lang="ko-KR" altLang="en-US"/>
              <a:t> 변수쌍이 거의 같고</a:t>
            </a:r>
            <a:r>
              <a:rPr lang="en-US" altLang="ko-KR"/>
              <a:t>,</a:t>
            </a:r>
            <a:r>
              <a:rPr lang="ko-KR" altLang="en-US"/>
              <a:t> 결과값도 거의 같음</a:t>
            </a:r>
            <a:r>
              <a:rPr lang="en-US" altLang="ko-KR"/>
              <a:t>.</a:t>
            </a:r>
            <a:br>
              <a:rPr lang="ko-KR" altLang="en-US"/>
            </a:br>
            <a:r>
              <a:rPr lang="en-US" altLang="ko-KR"/>
              <a:t>=&gt;</a:t>
            </a:r>
            <a:r>
              <a:rPr lang="ko-KR" altLang="en-US"/>
              <a:t> 남자뿐 아니라 데이터셋의 예측변수 자체가 종속적인 관계를 갖는 것들이 많음</a:t>
            </a:r>
            <a:r>
              <a:rPr lang="en-US" altLang="ko-KR"/>
              <a:t>.</a:t>
            </a:r>
            <a:r>
              <a:rPr lang="ko-KR" altLang="en-US"/>
              <a:t> 독립적인 변수쌍이 얼마되지 않음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7650963" y="5731933"/>
            <a:ext cx="3493287" cy="537106"/>
          </a:xfrm>
          <a:prstGeom prst="rect">
            <a:avLst/>
          </a:prstGeom>
        </p:spPr>
        <p:txBody>
          <a:bodyPr vert="horz" lIns="91440" tIns="45720" rIns="91440" bIns="45720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현 데이터셋은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Naive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Baysian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과 적합하지 않음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특히 남자 클래스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6025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남녀패턴의 분석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트리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6095999" y="1308100"/>
            <a:ext cx="5638798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남자가 여자보다 담배도 많이 피고</a:t>
            </a:r>
            <a:r>
              <a:rPr lang="en-US" altLang="ko-KR"/>
              <a:t>,</a:t>
            </a:r>
            <a:r>
              <a:rPr lang="ko-KR" altLang="en-US"/>
              <a:t> 운동도 많이하며</a:t>
            </a:r>
            <a:r>
              <a:rPr lang="en-US" altLang="ko-KR"/>
              <a:t>,</a:t>
            </a:r>
            <a:r>
              <a:rPr lang="ko-KR" altLang="en-US"/>
              <a:t> 음주 습관도 위험함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2" y="1464371"/>
            <a:ext cx="5638798" cy="3929257"/>
          </a:xfrm>
          <a:prstGeom prst="rect">
            <a:avLst/>
          </a:prstGeom>
        </p:spPr>
      </p:pic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221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063586"/>
            <a:ext cx="8004067" cy="3352272"/>
          </a:xfrm>
          <a:prstGeom prst="rect">
            <a:avLst/>
          </a:prstGeom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남녀패턴의 분석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(NB)</a:t>
            </a:r>
            <a:endParaRPr lang="en-US" altLang="ko-KR"/>
          </a:p>
        </p:txBody>
      </p:sp>
      <p:sp>
        <p:nvSpPr>
          <p:cNvPr id="6" name=""/>
          <p:cNvSpPr>
            <a:spLocks noGrp="1"/>
          </p:cNvSpPr>
          <p:nvPr>
            <p:ph idx="1"/>
          </p:nvPr>
        </p:nvSpPr>
        <p:spPr>
          <a:xfrm>
            <a:off x="431798" y="3685682"/>
            <a:ext cx="11760202" cy="3172317"/>
          </a:xfrm>
        </p:spPr>
        <p:txBody>
          <a:bodyPr vert="horz" lIns="91440" tIns="45720" rIns="91440" bIns="45720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                                                             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한눈에 파악되는 남녀 구분적인 패턴 파악이 힘듦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266700" indent="-3067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Char char=""/>
              <a:defRPr/>
            </a:pP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다만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남녀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공통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의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경향성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은 쉽게 파악할 수 있음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남녀 모두 나이가 많아지면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고혈압일 확률이 높다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남녀 모두 담배를 피면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음주 습관이 위험할 확률이 높다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 3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운동을 하면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 걷기를 자주할 확률이 높다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363636"/>
                </a:solidFill>
                <a:latin typeface="Arial"/>
                <a:ea typeface="한컴 윤고딕 230"/>
                <a:cs typeface="한컴 윤고딕 230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363636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8" name=""/>
          <p:cNvSpPr/>
          <p:nvPr/>
        </p:nvSpPr>
        <p:spPr>
          <a:xfrm>
            <a:off x="6689223" y="4541308"/>
            <a:ext cx="3493287" cy="537106"/>
          </a:xfrm>
          <a:prstGeom prst="rect">
            <a:avLst/>
          </a:prstGeom>
        </p:spPr>
        <p:txBody>
          <a:bodyPr vert="horz" lIns="91440" tIns="45720" rIns="91440" bIns="45720"/>
          <a:p>
            <a:pPr>
              <a:defRPr/>
            </a:pPr>
            <a:r>
              <a:rPr xmlns:mc="http://schemas.openxmlformats.org/markup-compatibility/2006" xmlns:hp="http://schemas.haansoft.com/office/presentation/8.0" lang="en-US" b="1" i="0" u="none" strike="noStrike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(</a:t>
            </a:r>
            <a:r>
              <a:rPr xmlns:mc="http://schemas.openxmlformats.org/markup-compatibility/2006" xmlns:hp="http://schemas.haansoft.com/office/presentation/8.0" lang="ko-KR" b="1" i="0" u="none" strike="noStrike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깊이 </a:t>
            </a:r>
            <a:r>
              <a:rPr xmlns:mc="http://schemas.openxmlformats.org/markup-compatibility/2006" xmlns:hp="http://schemas.haansoft.com/office/presentation/8.0" lang="en-US" b="1" i="0" u="none" strike="noStrike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1</a:t>
            </a:r>
            <a:r>
              <a:rPr xmlns:mc="http://schemas.openxmlformats.org/markup-compatibility/2006" xmlns:hp="http://schemas.haansoft.com/office/presentation/8.0" lang="ko-KR" b="1" i="0" u="none" strike="noStrike" mc:Ignorable="hp" hp:hslEmbossed="0">
                <a:solidFill>
                  <a:srgbClr val="ff0000"/>
                </a:solidFill>
                <a:latin typeface="Arial"/>
                <a:ea typeface="한컴 윤고딕 230"/>
                <a:cs typeface="한컴 윤고딕 230"/>
              </a:rPr>
              <a:t>짜리 트리와 연계하여 분석</a:t>
            </a:r>
            <a:r>
              <a:rPr xmlns:mc="http://schemas.openxmlformats.org/markup-compatibility/2006" xmlns:hp="http://schemas.haansoft.com/office/presentation/8.0" lang="en-US" b="1" i="0" u="none" strike="noStrike" mc:Ignorable="hp" hp:hslEmbossed="0">
                <a:solidFill>
                  <a:srgbClr val="ff0000"/>
                </a:solidFill>
                <a:latin typeface="Arial"/>
                <a:ea typeface="한컴 윤고딕 230"/>
                <a:cs typeface="Arial"/>
              </a:rPr>
              <a:t>.)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Arial"/>
              <a:ea typeface="한컴 윤고딕 230"/>
              <a:cs typeface="Arial"/>
            </a:endParaRPr>
          </a:p>
        </p:txBody>
      </p:sp>
      <p:pic>
        <p:nvPicPr>
          <p:cNvPr id="10" name="설명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0359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6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8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과제 목표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308100"/>
            <a:ext cx="11302999" cy="4727307"/>
          </a:xfrm>
        </p:spPr>
        <p:txBody>
          <a:bodyPr/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국민건강영양조사</a:t>
            </a:r>
            <a:r>
              <a:rPr lang="ko-KR" altLang="en-US"/>
              <a:t> 데이터를 활용하여 남</a:t>
            </a:r>
            <a:r>
              <a:rPr lang="en-US" altLang="ko-KR"/>
              <a:t>/</a:t>
            </a:r>
            <a:r>
              <a:rPr lang="ko-KR" altLang="en-US"/>
              <a:t>여의 생활패턴을 예측해본다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Decision Tree</a:t>
            </a:r>
            <a:r>
              <a:rPr lang="ko-KR" altLang="en-US"/>
              <a:t>와 </a:t>
            </a:r>
            <a:r>
              <a:rPr lang="en-US" altLang="ko-KR" b="1">
                <a:solidFill>
                  <a:srgbClr val="ff0000"/>
                </a:solidFill>
              </a:rPr>
              <a:t>Naive Baysian</a:t>
            </a:r>
            <a:r>
              <a:rPr lang="ko-KR" altLang="en-US"/>
              <a:t>을 이용하여 분석을 시도한다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과제가 끝났을때</a:t>
            </a:r>
            <a:r>
              <a:rPr lang="en-US" altLang="ko-KR"/>
              <a:t>...</a:t>
            </a:r>
            <a:endParaRPr lang="en-US" altLang="ko-KR"/>
          </a:p>
          <a:p>
            <a:pPr>
              <a:defRPr/>
            </a:pPr>
            <a:r>
              <a:rPr lang="en-US" altLang="ko-KR"/>
              <a:t>Naive Baysian</a:t>
            </a:r>
            <a:r>
              <a:rPr lang="ko-KR" altLang="en-US"/>
              <a:t>의 </a:t>
            </a:r>
            <a:r>
              <a:rPr lang="ko-KR" altLang="en-US" b="1">
                <a:solidFill>
                  <a:srgbClr val="ff0000"/>
                </a:solidFill>
              </a:rPr>
              <a:t>특성</a:t>
            </a:r>
            <a:r>
              <a:rPr lang="ko-KR" altLang="en-US"/>
              <a:t>을 자세히 알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Decision Tree</a:t>
            </a:r>
            <a:r>
              <a:rPr lang="ko-KR" altLang="en-US"/>
              <a:t>와 </a:t>
            </a:r>
            <a:r>
              <a:rPr lang="en-US" altLang="ko-KR"/>
              <a:t>Naive Baysian</a:t>
            </a:r>
            <a:r>
              <a:rPr lang="ko-KR" altLang="en-US"/>
              <a:t> 두 방법을 </a:t>
            </a:r>
            <a:r>
              <a:rPr lang="ko-KR" altLang="en-US" b="1">
                <a:solidFill>
                  <a:srgbClr val="ff0000"/>
                </a:solidFill>
              </a:rPr>
              <a:t>비교 분석</a:t>
            </a:r>
            <a:r>
              <a:rPr lang="ko-KR" altLang="en-US"/>
              <a:t>하여 어떤 데이터 셋이 어떤 분석 방식에 어울리는지 </a:t>
            </a:r>
            <a:r>
              <a:rPr lang="ko-KR" altLang="en-US" b="1">
                <a:solidFill>
                  <a:srgbClr val="ff0000"/>
                </a:solidFill>
              </a:rPr>
              <a:t>판단</a:t>
            </a:r>
            <a:r>
              <a:rPr lang="ko-KR" altLang="en-US"/>
              <a:t>할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7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6110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내용 구성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데이터 소개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Decision tree</a:t>
            </a:r>
            <a:r>
              <a:rPr lang="ko-KR" altLang="en-US"/>
              <a:t>와 </a:t>
            </a:r>
            <a:r>
              <a:rPr lang="en-US" altLang="ko-KR"/>
              <a:t>Naive Baysian</a:t>
            </a:r>
            <a:r>
              <a:rPr lang="ko-KR" altLang="en-US"/>
              <a:t>의 결과 비교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Naive Baysian </a:t>
            </a:r>
            <a:r>
              <a:rPr lang="ko-KR" altLang="en-US"/>
              <a:t>에 대한 구체적 분석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예측변수 독립성 확인</a:t>
            </a:r>
            <a:r>
              <a:rPr lang="en-US" altLang="ko-KR"/>
              <a:t>.</a:t>
            </a:r>
            <a:br>
              <a:rPr lang="ko-KR" altLang="en-US"/>
            </a:br>
            <a:r>
              <a:rPr lang="en-US" altLang="ko-KR"/>
              <a:t>- Naive Baysian 1</a:t>
            </a:r>
            <a:r>
              <a:rPr lang="ko-KR" altLang="en-US"/>
              <a:t>차 확인</a:t>
            </a:r>
            <a:r>
              <a:rPr lang="en-US" altLang="ko-KR"/>
              <a:t>.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클래스별 예측변수 독립성 확인</a:t>
            </a:r>
            <a:r>
              <a:rPr lang="en-US" altLang="ko-KR"/>
              <a:t>.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Naive Baysian 2</a:t>
            </a:r>
            <a:r>
              <a:rPr lang="ko-KR" altLang="en-US"/>
              <a:t>차 확인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두 분석 기법 및 생활 패턴에 대한 고찰</a:t>
            </a:r>
            <a:endParaRPr lang="ko-KR" altLang="en-US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9891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국민건강영양조사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국민건강증진법에 따라 매년 우리나라 국민 1만명에 대한 건강수준, 건강관련 의식 및 행태, 식품 및 영양 섭취실태 조사를 통해 국가단위 통계를 산출하는 전국 규모의 조사</a:t>
            </a:r>
            <a:r>
              <a:rPr lang="en-US" altLang="ko-KR"/>
              <a:t>.</a:t>
            </a:r>
            <a:endParaRPr lang="en-US" altLang="ko-KR">
              <a:solidFill>
                <a:srgbClr val="000000"/>
              </a:solidFill>
            </a:endParaRPr>
          </a:p>
          <a:p>
            <a:pPr>
              <a:defRPr/>
            </a:pPr>
            <a:endParaRPr lang="ko-KR" alt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원시자료 </a:t>
            </a:r>
            <a:r>
              <a:rPr lang="en-US" altLang="ko-KR">
                <a:solidFill>
                  <a:srgbClr val="000000"/>
                </a:solidFill>
              </a:rPr>
              <a:t>(SAS)</a:t>
            </a:r>
            <a:endParaRPr lang="en-US" altLang="ko-KR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제 </a:t>
            </a:r>
            <a:r>
              <a:rPr lang="en-US" altLang="ko-KR">
                <a:solidFill>
                  <a:srgbClr val="000000"/>
                </a:solidFill>
              </a:rPr>
              <a:t>8</a:t>
            </a:r>
            <a:r>
              <a:rPr lang="ko-KR" altLang="en-US">
                <a:solidFill>
                  <a:srgbClr val="000000"/>
                </a:solidFill>
              </a:rPr>
              <a:t>기 </a:t>
            </a:r>
            <a:r>
              <a:rPr lang="en-US" altLang="ko-KR">
                <a:solidFill>
                  <a:srgbClr val="000000"/>
                </a:solidFill>
              </a:rPr>
              <a:t>1</a:t>
            </a:r>
            <a:r>
              <a:rPr lang="ko-KR" altLang="en-US">
                <a:solidFill>
                  <a:srgbClr val="000000"/>
                </a:solidFill>
              </a:rPr>
              <a:t>차년도</a:t>
            </a:r>
            <a:r>
              <a:rPr lang="en-US" altLang="ko-KR">
                <a:solidFill>
                  <a:srgbClr val="000000"/>
                </a:solidFill>
              </a:rPr>
              <a:t>(2019</a:t>
            </a:r>
            <a:r>
              <a:rPr lang="ko-KR" altLang="en-US">
                <a:solidFill>
                  <a:srgbClr val="000000"/>
                </a:solidFill>
              </a:rPr>
              <a:t>년 </a:t>
            </a:r>
            <a:r>
              <a:rPr lang="en-US" altLang="ko-KR">
                <a:solidFill>
                  <a:srgbClr val="000000"/>
                </a:solidFill>
              </a:rPr>
              <a:t>1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</a:rPr>
              <a:t>~</a:t>
            </a:r>
            <a:r>
              <a:rPr lang="ko-KR" altLang="en-US">
                <a:solidFill>
                  <a:srgbClr val="000000"/>
                </a:solidFill>
              </a:rPr>
              <a:t> </a:t>
            </a:r>
            <a:r>
              <a:rPr lang="en-US" altLang="ko-KR">
                <a:solidFill>
                  <a:srgbClr val="000000"/>
                </a:solidFill>
              </a:rPr>
              <a:t>12</a:t>
            </a:r>
            <a:r>
              <a:rPr lang="ko-KR" altLang="en-US">
                <a:solidFill>
                  <a:srgbClr val="000000"/>
                </a:solidFill>
              </a:rPr>
              <a:t>월</a:t>
            </a:r>
            <a:r>
              <a:rPr lang="en-US" altLang="ko-KR">
                <a:solidFill>
                  <a:srgbClr val="000000"/>
                </a:solidFill>
              </a:rPr>
              <a:t>)</a:t>
            </a:r>
            <a:endParaRPr lang="ko-KR" alt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최종 수정일 </a:t>
            </a:r>
            <a:r>
              <a:rPr lang="en-US" altLang="ko-KR">
                <a:solidFill>
                  <a:srgbClr val="000000"/>
                </a:solidFill>
              </a:rPr>
              <a:t>2022-03-22</a:t>
            </a:r>
            <a:endParaRPr lang="en-US" altLang="ko-KR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7358</a:t>
            </a:r>
            <a:r>
              <a:rPr lang="ko-KR" altLang="en-US">
                <a:solidFill>
                  <a:srgbClr val="000000"/>
                </a:solidFill>
              </a:rPr>
              <a:t>행 </a:t>
            </a:r>
            <a:r>
              <a:rPr lang="en-US" altLang="ko-KR">
                <a:solidFill>
                  <a:srgbClr val="000000"/>
                </a:solidFill>
              </a:rPr>
              <a:t>752</a:t>
            </a:r>
            <a:r>
              <a:rPr lang="ko-KR" altLang="en-US">
                <a:solidFill>
                  <a:srgbClr val="000000"/>
                </a:solidFill>
              </a:rPr>
              <a:t>열 </a:t>
            </a:r>
            <a:r>
              <a:rPr lang="en-US" altLang="ko-KR">
                <a:solidFill>
                  <a:srgbClr val="000000"/>
                </a:solidFill>
              </a:rPr>
              <a:t>5,533,216</a:t>
            </a:r>
            <a:r>
              <a:rPr lang="ko-KR" altLang="en-US">
                <a:solidFill>
                  <a:srgbClr val="000000"/>
                </a:solidFill>
              </a:rPr>
              <a:t>건</a:t>
            </a:r>
            <a:endParaRPr lang="ko-KR" alt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rgbClr val="000000"/>
                </a:solidFill>
                <a:hlinkClick r:id="rId2"/>
              </a:rPr>
              <a:t>https://knhanes.kdca.go.kr/knhanes/main.do</a:t>
            </a:r>
            <a:endParaRPr lang="ko-KR" altLang="en-US">
              <a:solidFill>
                <a:srgbClr val="000000"/>
              </a:solidFill>
            </a:endParaRPr>
          </a:p>
          <a:p>
            <a:pPr marL="0" indent="0">
              <a:buNone/>
              <a:defRPr/>
            </a:pPr>
            <a:endParaRPr lang="en-US" altLang="ko-KR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/>
              <a:t>원시자료 분석 지침서</a:t>
            </a:r>
            <a:endParaRPr lang="ko-KR" altLang="en-US"/>
          </a:p>
          <a:p>
            <a:pPr>
              <a:defRPr/>
            </a:pPr>
            <a:r>
              <a:rPr lang="en-US" altLang="ko-KR">
                <a:hlinkClick r:id="rId3"/>
              </a:rPr>
              <a:t>https://knhanes.kdca.go.kr/knhanes/sub03/sub03_06_02.do</a:t>
            </a:r>
            <a:endParaRPr lang="en-US" altLang="ko-KR"/>
          </a:p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0484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1063586"/>
            <a:ext cx="11302999" cy="5681702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나이</a:t>
            </a:r>
            <a:r>
              <a:rPr lang="en-US" altLang="ko-KR"/>
              <a:t>(Age / </a:t>
            </a:r>
            <a:r>
              <a:rPr lang="ko-KR" altLang="en-US" b="1">
                <a:solidFill>
                  <a:srgbClr val="ff0000"/>
                </a:solidFill>
              </a:rPr>
              <a:t>정수형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- 19</a:t>
            </a:r>
            <a:r>
              <a:rPr lang="ko-KR" altLang="en-US"/>
              <a:t>세 이상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흡연</a:t>
            </a:r>
            <a:r>
              <a:rPr lang="en-US" altLang="ko-KR"/>
              <a:t>(Smoke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 b="1">
                <a:solidFill>
                  <a:srgbClr val="ff0000"/>
                </a:solidFill>
              </a:rPr>
              <a:t>정수형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</a:t>
            </a:r>
            <a:r>
              <a:rPr lang="ko-KR" altLang="en-US"/>
              <a:t> 궐련형 담배를 자주 피우는 사람중</a:t>
            </a:r>
            <a:r>
              <a:rPr lang="en-US" altLang="ko-KR"/>
              <a:t>,</a:t>
            </a:r>
            <a:r>
              <a:rPr lang="ko-KR" altLang="en-US"/>
              <a:t> 하루피우는 개비의 수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음주</a:t>
            </a:r>
            <a:r>
              <a:rPr lang="en-US" altLang="ko-KR"/>
              <a:t>(Drink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 b="1">
                <a:solidFill>
                  <a:srgbClr val="ff0000"/>
                </a:solidFill>
              </a:rPr>
              <a:t>명목형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주</a:t>
            </a:r>
            <a:r>
              <a:rPr lang="en-US" altLang="ko-KR"/>
              <a:t>2</a:t>
            </a:r>
            <a:r>
              <a:rPr lang="ko-KR" altLang="en-US"/>
              <a:t>회 이상 음주를 하며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남성 기준 </a:t>
            </a:r>
            <a:r>
              <a:rPr lang="en-US" altLang="ko-KR"/>
              <a:t>1</a:t>
            </a:r>
            <a:r>
              <a:rPr lang="ko-KR" altLang="en-US"/>
              <a:t>회 음주량이 </a:t>
            </a:r>
            <a:r>
              <a:rPr lang="en-US" altLang="ko-KR"/>
              <a:t>7</a:t>
            </a:r>
            <a:r>
              <a:rPr lang="ko-KR" altLang="en-US"/>
              <a:t>잔 이상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여성 기준 </a:t>
            </a:r>
            <a:r>
              <a:rPr lang="en-US" altLang="ko-KR"/>
              <a:t>1</a:t>
            </a:r>
            <a:r>
              <a:rPr lang="ko-KR" altLang="en-US"/>
              <a:t>회 음주량이 </a:t>
            </a:r>
            <a:r>
              <a:rPr lang="en-US" altLang="ko-KR"/>
              <a:t>5</a:t>
            </a:r>
            <a:r>
              <a:rPr lang="ko-KR" altLang="en-US"/>
              <a:t>잔 이상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인 경우 </a:t>
            </a:r>
            <a:r>
              <a:rPr lang="en-US" altLang="ko-KR" b="1">
                <a:solidFill>
                  <a:srgbClr val="ff0000"/>
                </a:solidFill>
              </a:rPr>
              <a:t>high_risk</a:t>
            </a:r>
            <a:r>
              <a:rPr lang="en-US" altLang="ko-KR"/>
              <a:t>. (else, </a:t>
            </a:r>
            <a:r>
              <a:rPr lang="en-US" altLang="ko-KR" b="1">
                <a:solidFill>
                  <a:srgbClr val="ff0000"/>
                </a:solidFill>
              </a:rPr>
              <a:t>low_risk</a:t>
            </a:r>
            <a:r>
              <a:rPr lang="en-US" altLang="ko-KR"/>
              <a:t>.)</a:t>
            </a:r>
            <a:endParaRPr lang="en-US" altLang="ko-KR"/>
          </a:p>
          <a:p>
            <a:pPr>
              <a:defRPr/>
            </a:pPr>
            <a:r>
              <a:rPr lang="ko-KR" altLang="en-US"/>
              <a:t>운동</a:t>
            </a:r>
            <a:r>
              <a:rPr lang="en-US" altLang="ko-KR"/>
              <a:t>(Exercise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ko-KR" altLang="en-US" b="1">
                <a:solidFill>
                  <a:srgbClr val="ff0000"/>
                </a:solidFill>
              </a:rPr>
              <a:t>명목형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최근 </a:t>
            </a:r>
            <a:r>
              <a:rPr lang="en-US" altLang="ko-KR"/>
              <a:t>1</a:t>
            </a:r>
            <a:r>
              <a:rPr lang="ko-KR" altLang="en-US"/>
              <a:t>주일 내에 근력운동을 </a:t>
            </a:r>
            <a:r>
              <a:rPr lang="en-US" altLang="ko-KR"/>
              <a:t>2</a:t>
            </a:r>
            <a:r>
              <a:rPr lang="ko-KR" altLang="en-US"/>
              <a:t>일 이상 실천했는가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ff0000"/>
                </a:solidFill>
              </a:rPr>
              <a:t>Yes</a:t>
            </a:r>
            <a:r>
              <a:rPr lang="en-US" altLang="ko-KR"/>
              <a:t>, </a:t>
            </a:r>
            <a:r>
              <a:rPr lang="en-US" altLang="ko-KR" b="1">
                <a:solidFill>
                  <a:srgbClr val="ff0000"/>
                </a:solidFill>
              </a:rPr>
              <a:t>No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ko-KR" altLang="en-US"/>
              <a:t>걷기</a:t>
            </a:r>
            <a:r>
              <a:rPr lang="en-US" altLang="ko-KR"/>
              <a:t>(Walking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 b="1">
                <a:solidFill>
                  <a:srgbClr val="ff0000"/>
                </a:solidFill>
              </a:rPr>
              <a:t> 명목형</a:t>
            </a:r>
            <a:r>
              <a:rPr lang="en-US" altLang="ko-KR"/>
              <a:t>)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최근 </a:t>
            </a:r>
            <a:r>
              <a:rPr lang="en-US" altLang="ko-KR"/>
              <a:t>1</a:t>
            </a:r>
            <a:r>
              <a:rPr lang="ko-KR" altLang="en-US"/>
              <a:t>주일 내 주</a:t>
            </a:r>
            <a:r>
              <a:rPr lang="en-US" altLang="ko-KR"/>
              <a:t>5</a:t>
            </a:r>
            <a:r>
              <a:rPr lang="ko-KR" altLang="en-US"/>
              <a:t>일 이상 하루 </a:t>
            </a:r>
            <a:r>
              <a:rPr lang="en-US" altLang="ko-KR"/>
              <a:t>30</a:t>
            </a:r>
            <a:r>
              <a:rPr lang="ko-KR" altLang="en-US"/>
              <a:t>분씩 걸었는가</a:t>
            </a:r>
            <a:r>
              <a:rPr lang="en-US" altLang="ko-KR"/>
              <a:t>. 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en-US" altLang="ko-KR" b="1">
                <a:solidFill>
                  <a:srgbClr val="ff0000"/>
                </a:solidFill>
              </a:rPr>
              <a:t>Yes</a:t>
            </a:r>
            <a:r>
              <a:rPr lang="en-US" altLang="ko-KR"/>
              <a:t>, </a:t>
            </a:r>
            <a:r>
              <a:rPr lang="en-US" altLang="ko-KR" b="1">
                <a:solidFill>
                  <a:srgbClr val="ff0000"/>
                </a:solidFill>
              </a:rPr>
              <a:t>No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907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고혈압</a:t>
            </a:r>
            <a:r>
              <a:rPr lang="en-US" altLang="ko-KR"/>
              <a:t>(High_blood_pressure / </a:t>
            </a:r>
            <a:r>
              <a:rPr lang="ko-KR" altLang="en-US" b="1">
                <a:solidFill>
                  <a:srgbClr val="ff0000"/>
                </a:solidFill>
              </a:rPr>
              <a:t>명목형</a:t>
            </a:r>
            <a:r>
              <a:rPr lang="en-US" altLang="ko-KR"/>
              <a:t>)</a:t>
            </a:r>
            <a:br>
              <a:rPr lang="en-US" altLang="ko-KR"/>
            </a:br>
            <a:r>
              <a:rPr lang="en-US" altLang="ko-KR"/>
              <a:t>- (</a:t>
            </a:r>
            <a:r>
              <a:rPr lang="ko-KR" altLang="en-US"/>
              <a:t>수축기 혈압</a:t>
            </a:r>
            <a:r>
              <a:rPr lang="en-US" altLang="ko-KR"/>
              <a:t> &gt;= 140) || (</a:t>
            </a:r>
            <a:r>
              <a:rPr lang="ko-KR" altLang="en-US"/>
              <a:t>이완기 혈압</a:t>
            </a:r>
            <a:r>
              <a:rPr lang="en-US" altLang="ko-KR"/>
              <a:t> &gt;= 90) || (</a:t>
            </a:r>
            <a:r>
              <a:rPr lang="ko-KR" altLang="en-US"/>
              <a:t>혈압약복용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diagnosed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(</a:t>
            </a:r>
            <a:r>
              <a:rPr lang="ko-KR" altLang="en-US"/>
              <a:t>수축기 혈압</a:t>
            </a:r>
            <a:r>
              <a:rPr lang="en-US" altLang="ko-KR"/>
              <a:t> &gt;= 120) || (</a:t>
            </a:r>
            <a:r>
              <a:rPr lang="ko-KR" altLang="en-US"/>
              <a:t>이완기 혈압</a:t>
            </a:r>
            <a:r>
              <a:rPr lang="en-US" altLang="ko-KR"/>
              <a:t> &gt;= 80)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danger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- (</a:t>
            </a:r>
            <a:r>
              <a:rPr lang="ko-KR" altLang="en-US"/>
              <a:t>수축기 혈압</a:t>
            </a:r>
            <a:r>
              <a:rPr lang="en-US" altLang="ko-KR"/>
              <a:t> &lt; 120) || (</a:t>
            </a:r>
            <a:r>
              <a:rPr lang="ko-KR" altLang="en-US"/>
              <a:t>이완기 혈압</a:t>
            </a:r>
            <a:r>
              <a:rPr lang="en-US" altLang="ko-KR"/>
              <a:t> &lt; 80) </a:t>
            </a:r>
            <a:r>
              <a:rPr lang="en-US" altLang="ko-KR" b="1">
                <a:solidFill>
                  <a:srgbClr val="ff0000"/>
                </a:solidFill>
              </a:rPr>
              <a:t>normal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성별</a:t>
            </a:r>
            <a:r>
              <a:rPr lang="en-US" altLang="ko-KR"/>
              <a:t>(Sex / </a:t>
            </a:r>
            <a:r>
              <a:rPr lang="ko-KR" altLang="en-US" b="1">
                <a:solidFill>
                  <a:srgbClr val="ff0000"/>
                </a:solidFill>
              </a:rPr>
              <a:t>명목형</a:t>
            </a:r>
            <a:r>
              <a:rPr lang="en-US" altLang="ko-KR"/>
              <a:t>)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female</a:t>
            </a:r>
            <a:r>
              <a:rPr lang="en-US" altLang="ko-KR"/>
              <a:t> / </a:t>
            </a:r>
            <a:r>
              <a:rPr lang="en-US" altLang="ko-KR" b="1">
                <a:solidFill>
                  <a:srgbClr val="ff0000"/>
                </a:solidFill>
              </a:rPr>
              <a:t>male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444500" y="3528740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800" b="0" i="0" u="none" strike="noStrike" kern="1200" cap="none" spc="0" normalizeH="0" baseline="0" mc:Ignorable="hp" hp:hslEmbossed="0">
                <a:solidFill>
                  <a:srgbClr val="716340"/>
                </a:solidFill>
                <a:latin typeface="Arial"/>
                <a:ea typeface="한컴 윤고딕 240"/>
                <a:cs typeface="한컴 윤고딕 240"/>
              </a:rPr>
              <a:t>목표변수</a:t>
            </a: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  <a:solidFill>
                  <a:srgbClr val="716340"/>
                </a:solidFill>
                <a:latin typeface="Arial"/>
                <a:ea typeface="한컴 윤고딕 240"/>
                <a:cs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spc="0" normalizeH="0" baseline="0" mc:Ignorable="hp" hp:hslEmbossed="0">
              <a:solidFill>
                <a:srgbClr val="716340"/>
              </a:solidFill>
              <a:latin typeface="Arial"/>
              <a:ea typeface="한컴 윤고딕 240"/>
              <a:cs typeface="Arial"/>
            </a:endParaRPr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9547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Decision tree</a:t>
            </a:r>
            <a:r>
              <a:rPr lang="ko-KR" altLang="en-US"/>
              <a:t>와 </a:t>
            </a:r>
            <a:r>
              <a:rPr lang="en-US" altLang="ko-KR"/>
              <a:t>Naive Baysian</a:t>
            </a:r>
            <a:r>
              <a:rPr lang="ko-KR" altLang="en-US"/>
              <a:t>의 결과 비교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4445" y="840813"/>
            <a:ext cx="3798814" cy="588645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7952" y="995362"/>
            <a:ext cx="3724053" cy="5731902"/>
          </a:xfrm>
          <a:prstGeom prst="rect">
            <a:avLst/>
          </a:prstGeom>
        </p:spPr>
      </p:pic>
      <p:cxnSp>
        <p:nvCxnSpPr>
          <p:cNvPr id="6" name=""/>
          <p:cNvCxnSpPr/>
          <p:nvPr/>
        </p:nvCxnSpPr>
        <p:spPr>
          <a:xfrm flipV="1">
            <a:off x="4027577" y="2621243"/>
            <a:ext cx="550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 flipV="1">
            <a:off x="4027577" y="4530476"/>
            <a:ext cx="550959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8" name=""/>
          <p:cNvCxnSpPr/>
          <p:nvPr/>
        </p:nvCxnSpPr>
        <p:spPr>
          <a:xfrm flipV="1">
            <a:off x="4027576" y="4720976"/>
            <a:ext cx="550959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9" name=""/>
          <p:cNvCxnSpPr/>
          <p:nvPr/>
        </p:nvCxnSpPr>
        <p:spPr>
          <a:xfrm flipV="1">
            <a:off x="9159715" y="2731531"/>
            <a:ext cx="550959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0" name=""/>
          <p:cNvCxnSpPr/>
          <p:nvPr/>
        </p:nvCxnSpPr>
        <p:spPr>
          <a:xfrm flipV="1">
            <a:off x="9159714" y="4605673"/>
            <a:ext cx="550959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11" name=""/>
          <p:cNvCxnSpPr/>
          <p:nvPr/>
        </p:nvCxnSpPr>
        <p:spPr>
          <a:xfrm flipV="1">
            <a:off x="9159714" y="4796173"/>
            <a:ext cx="550959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pic>
        <p:nvPicPr>
          <p:cNvPr id="12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42078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 독립성 확인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31799" y="874183"/>
            <a:ext cx="11302999" cy="5983816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수치형 </a:t>
            </a:r>
            <a:r>
              <a:rPr lang="en-US" altLang="ko-KR"/>
              <a:t>-</a:t>
            </a:r>
            <a:r>
              <a:rPr lang="ko-KR" altLang="en-US"/>
              <a:t> 수치형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상관계수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cor</a:t>
            </a:r>
            <a:r>
              <a:rPr lang="en-US" altLang="ko-KR"/>
              <a:t>(data_df$Age,</a:t>
            </a:r>
            <a:r>
              <a:rPr lang="ko-KR" altLang="en-US"/>
              <a:t> </a:t>
            </a:r>
            <a:r>
              <a:rPr lang="en-US" altLang="ko-KR"/>
              <a:t>data_df$Smoke)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명목형 </a:t>
            </a:r>
            <a:r>
              <a:rPr lang="en-US" altLang="ko-KR"/>
              <a:t>-</a:t>
            </a:r>
            <a:r>
              <a:rPr lang="ko-KR" altLang="en-US"/>
              <a:t> 명목형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카이제곱</a:t>
            </a:r>
            <a:br>
              <a:rPr lang="en-US" altLang="ko-KR"/>
            </a:br>
            <a:r>
              <a:rPr lang="en-US" altLang="ko-KR"/>
              <a:t>- p_value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chisq.test</a:t>
            </a:r>
            <a:r>
              <a:rPr lang="en-US" altLang="ko-KR"/>
              <a:t>(data_df$Walking,</a:t>
            </a:r>
            <a:r>
              <a:rPr lang="ko-KR" altLang="en-US"/>
              <a:t> </a:t>
            </a:r>
            <a:r>
              <a:rPr lang="en-US" altLang="ko-KR"/>
              <a:t>data_df$Drink)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명목형 </a:t>
            </a:r>
            <a:r>
              <a:rPr lang="en-US" altLang="ko-KR"/>
              <a:t>-</a:t>
            </a:r>
            <a:r>
              <a:rPr lang="ko-KR" altLang="en-US"/>
              <a:t> 수치형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분산 분석 </a:t>
            </a:r>
            <a:r>
              <a:rPr lang="en-US" altLang="ko-KR"/>
              <a:t>(anova)</a:t>
            </a:r>
            <a:br>
              <a:rPr lang="en-US" altLang="ko-KR"/>
            </a:br>
            <a:r>
              <a:rPr lang="en-US" altLang="ko-KR"/>
              <a:t>- p_value</a:t>
            </a:r>
            <a:br>
              <a:rPr lang="ko-KR" altLang="en-US"/>
            </a:b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summary(</a:t>
            </a:r>
            <a:r>
              <a:rPr lang="en-US" altLang="ko-KR" b="1">
                <a:solidFill>
                  <a:srgbClr val="ff0000"/>
                </a:solidFill>
              </a:rPr>
              <a:t>aov</a:t>
            </a:r>
            <a:r>
              <a:rPr lang="en-US" altLang="ko-KR"/>
              <a:t>(Age~Walking,</a:t>
            </a:r>
            <a:r>
              <a:rPr lang="ko-KR" altLang="en-US"/>
              <a:t> </a:t>
            </a:r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data_df))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종속성의 확인</a:t>
            </a:r>
            <a:r>
              <a:rPr lang="en-US" altLang="ko-KR"/>
              <a:t>:</a:t>
            </a:r>
            <a:r>
              <a:rPr lang="ko-KR" altLang="en-US"/>
              <a:t> 깊이 </a:t>
            </a:r>
            <a:r>
              <a:rPr lang="en-US" altLang="ko-KR"/>
              <a:t>1</a:t>
            </a:r>
            <a:r>
              <a:rPr lang="ko-KR" altLang="en-US"/>
              <a:t>짜리 간단한 </a:t>
            </a:r>
            <a:r>
              <a:rPr lang="ko-KR" altLang="en-US" b="1">
                <a:solidFill>
                  <a:srgbClr val="ff0000"/>
                </a:solidFill>
              </a:rPr>
              <a:t>트리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" name="설명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31843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예측변수 독립성 확인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결과예시</a:t>
            </a:r>
            <a:r>
              <a:rPr lang="en-US" altLang="ko-KR"/>
              <a:t>1)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626" y="1063586"/>
            <a:ext cx="8143874" cy="2491067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26" y="3662892"/>
            <a:ext cx="9586383" cy="2696633"/>
          </a:xfrm>
          <a:prstGeom prst="rect">
            <a:avLst/>
          </a:prstGeom>
        </p:spPr>
      </p:pic>
      <p:cxnSp>
        <p:nvCxnSpPr>
          <p:cNvPr id="6" name=""/>
          <p:cNvCxnSpPr/>
          <p:nvPr/>
        </p:nvCxnSpPr>
        <p:spPr>
          <a:xfrm flipV="1">
            <a:off x="4561792" y="3429000"/>
            <a:ext cx="2671916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cxnSp>
        <p:nvCxnSpPr>
          <p:cNvPr id="7" name=""/>
          <p:cNvCxnSpPr/>
          <p:nvPr/>
        </p:nvCxnSpPr>
        <p:spPr>
          <a:xfrm>
            <a:off x="8021539" y="5199797"/>
            <a:ext cx="938765" cy="0"/>
          </a:xfrm>
          <a:prstGeom prst="lin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</p:cxnSp>
      <p:pic>
        <p:nvPicPr>
          <p:cNvPr id="8" name="설명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529060" y="619506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13875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사용자 지정 4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000000"/>
      </a:hlink>
      <a:folHlink>
        <a:srgbClr val="00000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643</ep:Words>
  <ep:PresentationFormat>화면 슬라이드 쇼(4:3)</ep:PresentationFormat>
  <ep:Paragraphs>93</ep:Paragraphs>
  <ep:Slides>19</ep:Slides>
  <ep:Notes>0</ep:Notes>
  <ep:TotalTime>0</ep:TotalTime>
  <ep:HiddenSlides>0</ep:HiddenSlides>
  <ep:MMClips>19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교차</vt:lpstr>
      <vt:lpstr>데이터 사이언스 6주차.</vt:lpstr>
      <vt:lpstr>과제 목표.</vt:lpstr>
      <vt:lpstr>내용 구성.</vt:lpstr>
      <vt:lpstr>국민건강영양조사.</vt:lpstr>
      <vt:lpstr>예측변수.</vt:lpstr>
      <vt:lpstr>예측변수.</vt:lpstr>
      <vt:lpstr>Decision tree와 Naive Baysian의 결과 비교.</vt:lpstr>
      <vt:lpstr>예측변수 독립성 확인.</vt:lpstr>
      <vt:lpstr>예측변수 독립성 확인. (결과예시1)</vt:lpstr>
      <vt:lpstr>예측변수 독립성 확인. (결과예시2)</vt:lpstr>
      <vt:lpstr>예측변수 종속성 확인.</vt:lpstr>
      <vt:lpstr>1차 Naive Baysian 확인.</vt:lpstr>
      <vt:lpstr>클래스별 예측변수 독립성 확인.</vt:lpstr>
      <vt:lpstr>클래스별 예측변수 독립성 비교.</vt:lpstr>
      <vt:lpstr>2차 Naive Baysian 확인.</vt:lpstr>
      <vt:lpstr>Naive Baysian 과의 적합성.</vt:lpstr>
      <vt:lpstr>남녀패턴의 분석. (트리)</vt:lpstr>
      <vt:lpstr>남녀패턴의 분석. (NB)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2022-03-20T12:55:12.819</dcterms:created>
  <dc:creator>User</dc:creator>
  <cp:lastModifiedBy>User</cp:lastModifiedBy>
  <dcterms:modified xsi:type="dcterms:W3CDTF">2022-04-11T14:32:56.148</dcterms:modified>
  <cp:revision>354</cp:revision>
  <dc:title>데이터 사이언스 3주차.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